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70" r:id="rId3"/>
    <p:sldId id="277" r:id="rId4"/>
    <p:sldId id="257" r:id="rId5"/>
    <p:sldId id="292" r:id="rId6"/>
    <p:sldId id="258" r:id="rId7"/>
    <p:sldId id="301" r:id="rId8"/>
    <p:sldId id="295" r:id="rId9"/>
    <p:sldId id="278" r:id="rId10"/>
    <p:sldId id="298" r:id="rId11"/>
    <p:sldId id="261" r:id="rId12"/>
    <p:sldId id="283" r:id="rId13"/>
    <p:sldId id="276" r:id="rId14"/>
    <p:sldId id="299" r:id="rId15"/>
    <p:sldId id="294" r:id="rId16"/>
    <p:sldId id="279" r:id="rId17"/>
    <p:sldId id="280" r:id="rId18"/>
    <p:sldId id="281" r:id="rId19"/>
    <p:sldId id="286" r:id="rId20"/>
    <p:sldId id="296" r:id="rId21"/>
    <p:sldId id="297" r:id="rId22"/>
    <p:sldId id="290" r:id="rId23"/>
    <p:sldId id="262" r:id="rId24"/>
    <p:sldId id="274" r:id="rId25"/>
    <p:sldId id="27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orui Chen" initials="HC" lastIdx="1" clrIdx="0">
    <p:extLst>
      <p:ext uri="{19B8F6BF-5375-455C-9EA6-DF929625EA0E}">
        <p15:presenceInfo xmlns:p15="http://schemas.microsoft.com/office/powerpoint/2012/main" userId="5e919004c2cf8e6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6498"/>
    <a:srgbClr val="546E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A9959E-FC55-4BCD-A882-B79025BA96BB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5A9745-C87C-471E-97B5-DED17D19F9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101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050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927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464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7681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08413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6252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7538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4399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198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034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140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417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5370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896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422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158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2289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910457-BAB2-47B9-AFFE-95082F802F69}" type="datetimeFigureOut">
              <a:rPr lang="zh-CN" altLang="en-US" smtClean="0"/>
              <a:t>2020/3/4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55236-460D-4683-8043-133DD325BF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9189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E2DEBA-E380-427D-816F-CF77F72F6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9386" y="1531398"/>
            <a:ext cx="8791575" cy="1520378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/>
              <a:t>Identifying players in broadcast sports videos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D875097-DFB5-4E01-B517-3B9FF9505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6617" y="4516438"/>
            <a:ext cx="3237114" cy="810165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Haorui Chen</a:t>
            </a:r>
            <a:endParaRPr lang="zh-CN" altLang="en-US" sz="3600" dirty="0"/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AEA410CF-B065-4067-A224-CF38AC7E550B}"/>
              </a:ext>
            </a:extLst>
          </p:cNvPr>
          <p:cNvSpPr txBox="1">
            <a:spLocks/>
          </p:cNvSpPr>
          <p:nvPr/>
        </p:nvSpPr>
        <p:spPr>
          <a:xfrm>
            <a:off x="2618912" y="3378106"/>
            <a:ext cx="7326295" cy="8101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dirty="0"/>
              <a:t>Supervisor: DR. APHRODITE GALATA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582033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B9C070-6CA3-4814-B69A-6AE95B3BE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212" y="938115"/>
            <a:ext cx="4673460" cy="722010"/>
          </a:xfrm>
        </p:spPr>
        <p:txBody>
          <a:bodyPr/>
          <a:lstStyle/>
          <a:p>
            <a:r>
              <a:rPr lang="en-US" altLang="zh-CN" dirty="0"/>
              <a:t>Evaluation method: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2A3026-8050-44BB-9847-D2883EA5B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660125"/>
            <a:ext cx="9905999" cy="1248315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precision = # of correct detections/# of total detections</a:t>
            </a:r>
          </a:p>
          <a:p>
            <a:r>
              <a:rPr lang="en-US" altLang="zh-CN" sz="3200" dirty="0"/>
              <a:t>recall = # of correct detections/ # of expected detections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293116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59D4D03F-C3DA-4E38-BB98-37D1F81D0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8261" y="289546"/>
            <a:ext cx="7696570" cy="1122004"/>
          </a:xfrm>
        </p:spPr>
        <p:txBody>
          <a:bodyPr>
            <a:normAutofit/>
          </a:bodyPr>
          <a:lstStyle/>
          <a:p>
            <a:r>
              <a:rPr lang="en-US" altLang="zh-CN" sz="4800" dirty="0"/>
              <a:t>2. Player classification</a:t>
            </a:r>
            <a:endParaRPr lang="zh-CN" altLang="en-US" sz="4800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D8A6C5DC-DF2E-4B74-8DE2-DE89581DB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772" y="1990817"/>
            <a:ext cx="6509551" cy="2876366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1</a:t>
            </a:r>
            <a:r>
              <a:rPr lang="en-US" altLang="zh-CN" sz="3200" baseline="30000" dirty="0"/>
              <a:t>st</a:t>
            </a:r>
            <a:r>
              <a:rPr lang="en-US" altLang="zh-CN" sz="3200" dirty="0"/>
              <a:t> VSM: on MSER+SIFT features</a:t>
            </a:r>
          </a:p>
          <a:p>
            <a:r>
              <a:rPr lang="en-US" altLang="zh-CN" sz="3200" dirty="0" err="1"/>
              <a:t>Kmeans</a:t>
            </a:r>
            <a:r>
              <a:rPr lang="en-US" altLang="zh-CN" sz="3200" dirty="0"/>
              <a:t> to build BOVW model</a:t>
            </a:r>
          </a:p>
          <a:p>
            <a:r>
              <a:rPr lang="en-US" altLang="zh-CN" sz="3200" dirty="0"/>
              <a:t>2</a:t>
            </a:r>
            <a:r>
              <a:rPr lang="en-US" altLang="zh-CN" sz="3200" baseline="30000" dirty="0"/>
              <a:t>nd</a:t>
            </a:r>
            <a:r>
              <a:rPr lang="en-US" altLang="zh-CN" sz="3200" dirty="0"/>
              <a:t> VSM: on VW histograms</a:t>
            </a:r>
          </a:p>
          <a:p>
            <a:r>
              <a:rPr lang="en-US" altLang="zh-CN" sz="3200" dirty="0"/>
              <a:t>K-NN classification on VW histogram</a:t>
            </a:r>
            <a:endParaRPr lang="zh-CN" altLang="en-US" sz="32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335EE9C-E04C-473E-B6A7-042B58F23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999" y="2130501"/>
            <a:ext cx="4943475" cy="385762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4E86F8B-B530-41B3-BE24-11C774A8F0E5}"/>
              </a:ext>
            </a:extLst>
          </p:cNvPr>
          <p:cNvSpPr txBox="1"/>
          <p:nvPr/>
        </p:nvSpPr>
        <p:spPr>
          <a:xfrm>
            <a:off x="8098975" y="1509415"/>
            <a:ext cx="25635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Confusion matrix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41020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1EBF555A-FB9D-4F73-996E-F5BDC4755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7491" y="494231"/>
            <a:ext cx="3617018" cy="917319"/>
          </a:xfrm>
        </p:spPr>
        <p:txBody>
          <a:bodyPr>
            <a:normAutofit/>
          </a:bodyPr>
          <a:lstStyle/>
          <a:p>
            <a:r>
              <a:rPr lang="en-US" altLang="zh-CN" sz="4800" dirty="0"/>
              <a:t>3. tracking</a:t>
            </a:r>
            <a:endParaRPr lang="zh-CN" altLang="en-US" sz="48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419D139-1979-4B60-9CBA-6FDFF6C2CB12}"/>
              </a:ext>
            </a:extLst>
          </p:cNvPr>
          <p:cNvSpPr txBox="1"/>
          <p:nvPr/>
        </p:nvSpPr>
        <p:spPr>
          <a:xfrm>
            <a:off x="3477087" y="1633491"/>
            <a:ext cx="5237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Method: tracking by detecting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9F90CAD-B0F1-477F-B514-E071F3D71E75}"/>
              </a:ext>
            </a:extLst>
          </p:cNvPr>
          <p:cNvSpPr txBox="1"/>
          <p:nvPr/>
        </p:nvSpPr>
        <p:spPr>
          <a:xfrm>
            <a:off x="3477087" y="2844225"/>
            <a:ext cx="51185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err="1"/>
              <a:t>Perdict</a:t>
            </a:r>
            <a:r>
              <a:rPr lang="en-US" altLang="zh-CN" sz="3200" dirty="0"/>
              <a:t>   </a:t>
            </a:r>
            <a:r>
              <a:rPr lang="zh-CN" altLang="en-US" sz="3200" dirty="0"/>
              <a:t>→  </a:t>
            </a:r>
            <a:r>
              <a:rPr lang="en-US" altLang="zh-CN" sz="3200" dirty="0"/>
              <a:t>detect  </a:t>
            </a:r>
            <a:r>
              <a:rPr lang="zh-CN" altLang="en-US" sz="3200" dirty="0"/>
              <a:t>→  </a:t>
            </a:r>
            <a:r>
              <a:rPr lang="en-US" altLang="zh-CN" sz="3200" dirty="0"/>
              <a:t>match</a:t>
            </a:r>
            <a:endParaRPr lang="zh-CN" altLang="en-US" sz="32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1E6A5A4-0330-450A-BA4C-A47DCD8D6550}"/>
              </a:ext>
            </a:extLst>
          </p:cNvPr>
          <p:cNvSpPr txBox="1"/>
          <p:nvPr/>
        </p:nvSpPr>
        <p:spPr>
          <a:xfrm>
            <a:off x="2547891" y="3762570"/>
            <a:ext cx="22795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Kalman filter</a:t>
            </a:r>
            <a:endParaRPr lang="zh-CN" altLang="en-US" sz="32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1FFCE65-50C9-42A6-86D3-9146C270D229}"/>
              </a:ext>
            </a:extLst>
          </p:cNvPr>
          <p:cNvSpPr txBox="1"/>
          <p:nvPr/>
        </p:nvSpPr>
        <p:spPr>
          <a:xfrm>
            <a:off x="7364512" y="3762570"/>
            <a:ext cx="3164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Euclidean distance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232142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589710-5BC2-4929-9B9B-91CF589B2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0213" y="2411807"/>
            <a:ext cx="6812979" cy="801909"/>
          </a:xfrm>
        </p:spPr>
        <p:txBody>
          <a:bodyPr>
            <a:normAutofit/>
          </a:bodyPr>
          <a:lstStyle/>
          <a:p>
            <a:r>
              <a:rPr lang="en-US" altLang="zh-CN" sz="4800" dirty="0"/>
              <a:t>4. Label correction</a:t>
            </a:r>
            <a:endParaRPr lang="zh-CN" altLang="en-US" sz="48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4009CA7-BC3C-4B57-8EBC-FFF05286EAA3}"/>
              </a:ext>
            </a:extLst>
          </p:cNvPr>
          <p:cNvSpPr txBox="1"/>
          <p:nvPr/>
        </p:nvSpPr>
        <p:spPr>
          <a:xfrm>
            <a:off x="2970213" y="3906175"/>
            <a:ext cx="6457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Most frequent label across the whole </a:t>
            </a:r>
            <a:r>
              <a:rPr lang="en-US" altLang="zh-CN" sz="2800" dirty="0" err="1"/>
              <a:t>tracklet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80377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126D3F-262B-451B-9527-5C2F80C48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8700"/>
            <a:ext cx="9905999" cy="1837678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2800" dirty="0"/>
              <a:t>Accuracy = # of </a:t>
            </a:r>
            <a:r>
              <a:rPr lang="en-US" altLang="zh-CN" sz="2800" dirty="0">
                <a:solidFill>
                  <a:schemeClr val="accent2">
                    <a:lumMod val="75000"/>
                  </a:schemeClr>
                </a:solidFill>
              </a:rPr>
              <a:t>correct detections</a:t>
            </a:r>
            <a:r>
              <a:rPr lang="en-US" altLang="zh-CN" sz="2800" dirty="0"/>
              <a:t> / # of total detections</a:t>
            </a:r>
          </a:p>
          <a:p>
            <a:pPr lvl="1"/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</a:rPr>
              <a:t>Correct detection</a:t>
            </a:r>
            <a:r>
              <a:rPr lang="en-US" altLang="zh-CN" sz="2400" dirty="0"/>
              <a:t>: detection at with right label and at </a:t>
            </a:r>
            <a:r>
              <a:rPr lang="en-US" altLang="zh-CN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right place</a:t>
            </a:r>
          </a:p>
          <a:p>
            <a:pPr lvl="1"/>
            <a:r>
              <a:rPr lang="en-US" altLang="zh-CN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Right place</a:t>
            </a:r>
            <a:r>
              <a:rPr lang="en-US" altLang="zh-CN" sz="2400" dirty="0"/>
              <a:t>: % of intersection between detection and actual place over a threshold</a:t>
            </a:r>
            <a:endParaRPr lang="zh-CN" altLang="en-US" sz="24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16DA7232-BEED-46E2-A1FB-5B8DF750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457" y="309259"/>
            <a:ext cx="4673460" cy="722010"/>
          </a:xfrm>
        </p:spPr>
        <p:txBody>
          <a:bodyPr/>
          <a:lstStyle/>
          <a:p>
            <a:r>
              <a:rPr lang="en-US" altLang="zh-CN" dirty="0"/>
              <a:t>Evaluation method: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8934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1AB9AC44-36C6-4592-8C48-67513292F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512" y="2695133"/>
            <a:ext cx="6312976" cy="1467734"/>
          </a:xfrm>
        </p:spPr>
        <p:txBody>
          <a:bodyPr>
            <a:noAutofit/>
          </a:bodyPr>
          <a:lstStyle/>
          <a:p>
            <a:r>
              <a:rPr lang="en-US" altLang="zh-CN" sz="5400" dirty="0"/>
              <a:t>Historical version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42539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57DCCD-0003-48AD-AD26-2EA85DC1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953" y="410392"/>
            <a:ext cx="5808795" cy="687582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1. Object detection</a:t>
            </a:r>
            <a:endParaRPr lang="zh-CN" altLang="en-US" sz="4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173739-0244-47E7-9441-FC1EC7AAE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0448" y="1290049"/>
            <a:ext cx="4884605" cy="1759759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Do not generalize</a:t>
            </a:r>
          </a:p>
          <a:p>
            <a:r>
              <a:rPr lang="en-US" altLang="zh-CN" sz="3200" dirty="0"/>
              <a:t>Vulnerable to occlusion</a:t>
            </a:r>
          </a:p>
          <a:p>
            <a:r>
              <a:rPr lang="en-US" altLang="zh-CN" sz="3200" dirty="0"/>
              <a:t>Do not detect static figure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64C32DB-717C-472B-A3ED-E04DDF582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448" y="3690937"/>
            <a:ext cx="895350" cy="10668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37044B0-BE5B-4BA9-A1E2-12E958E986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5798" y="5376851"/>
            <a:ext cx="781050" cy="10763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AE18A1A-2BCD-4492-80BD-CC1C45EB88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725" y="3595687"/>
            <a:ext cx="523875" cy="12573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B0AEA4A-EB94-4E49-B324-05212C5799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600" y="5238739"/>
            <a:ext cx="485775" cy="13525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359A9E2-BF21-44E4-803E-16A1A872EA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07" y="3429000"/>
            <a:ext cx="2219325" cy="15906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9141134-FFB9-4AC3-8824-65DEDCCDB2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353" y="5100629"/>
            <a:ext cx="2095500" cy="16287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34D9828-9BC7-48CF-BB37-70A7AE7A3599}"/>
              </a:ext>
            </a:extLst>
          </p:cNvPr>
          <p:cNvSpPr txBox="1"/>
          <p:nvPr/>
        </p:nvSpPr>
        <p:spPr>
          <a:xfrm>
            <a:off x="1170152" y="1301972"/>
            <a:ext cx="4651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1.1 background subtraction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802977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6B1583-7547-4DD6-83B5-362A22798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5966" y="2330630"/>
            <a:ext cx="6980068" cy="1584422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# of detections not enough for prediction</a:t>
            </a:r>
          </a:p>
          <a:p>
            <a:pPr lvl="1"/>
            <a:r>
              <a:rPr lang="en-US" altLang="zh-CN" sz="2400" dirty="0"/>
              <a:t>Reason: trained on pedestrians</a:t>
            </a:r>
          </a:p>
          <a:p>
            <a:pPr lvl="1"/>
            <a:r>
              <a:rPr lang="en-US" altLang="zh-CN" sz="2400" dirty="0"/>
              <a:t>Figures in training sets roughly at the same size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D80A464-7532-4C97-B2DE-93AFDB71E698}"/>
              </a:ext>
            </a:extLst>
          </p:cNvPr>
          <p:cNvSpPr txBox="1"/>
          <p:nvPr/>
        </p:nvSpPr>
        <p:spPr>
          <a:xfrm>
            <a:off x="2686383" y="1745855"/>
            <a:ext cx="46145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1.2 pretrained HOG+SVM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201931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284268CA-3C06-4B30-A438-816DDB9E8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931" y="3797635"/>
            <a:ext cx="2457793" cy="208626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C8BDFBC-7A62-4DEB-9EE4-EF56821E1B17}"/>
              </a:ext>
            </a:extLst>
          </p:cNvPr>
          <p:cNvSpPr txBox="1"/>
          <p:nvPr/>
        </p:nvSpPr>
        <p:spPr>
          <a:xfrm>
            <a:off x="3047884" y="4505413"/>
            <a:ext cx="2541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Detection failure</a:t>
            </a:r>
            <a:endParaRPr lang="zh-CN" altLang="en-US" sz="2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F6C6D10-EF69-4245-8BEC-87A2A2CBB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200" y="361521"/>
            <a:ext cx="4608774" cy="306747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4852997-A6F7-4111-813E-A28211493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137" y="3732151"/>
            <a:ext cx="3499675" cy="221723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F83DFA7-4C97-4D81-B316-B80EEBC07A92}"/>
              </a:ext>
            </a:extLst>
          </p:cNvPr>
          <p:cNvSpPr txBox="1"/>
          <p:nvPr/>
        </p:nvSpPr>
        <p:spPr>
          <a:xfrm>
            <a:off x="9446985" y="4147133"/>
            <a:ext cx="21117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Vulnerable to motion</a:t>
            </a:r>
            <a:endParaRPr lang="zh-CN" altLang="en-US" sz="28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A79289-0256-4C76-B0A9-517E21618B6D}"/>
              </a:ext>
            </a:extLst>
          </p:cNvPr>
          <p:cNvSpPr txBox="1"/>
          <p:nvPr/>
        </p:nvSpPr>
        <p:spPr>
          <a:xfrm>
            <a:off x="7946254" y="1710594"/>
            <a:ext cx="29295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Vulnerable to scale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02034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824FE4-7A3C-4A1A-B987-C29D78C66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256" y="1035829"/>
            <a:ext cx="4167433" cy="739765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2.1 </a:t>
            </a:r>
            <a:r>
              <a:rPr lang="en-US" altLang="zh-CN" dirty="0" err="1"/>
              <a:t>Rgb</a:t>
            </a:r>
            <a:r>
              <a:rPr lang="en-US" altLang="zh-CN" dirty="0"/>
              <a:t> histogram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31AE45AC-16FD-4F43-9D61-AC82B8DD0CCA}"/>
              </a:ext>
            </a:extLst>
          </p:cNvPr>
          <p:cNvSpPr txBox="1">
            <a:spLocks/>
          </p:cNvSpPr>
          <p:nvPr/>
        </p:nvSpPr>
        <p:spPr>
          <a:xfrm>
            <a:off x="1328852" y="286105"/>
            <a:ext cx="5808795" cy="6875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/>
              <a:t>2. Object detection</a:t>
            </a:r>
            <a:endParaRPr lang="zh-CN" altLang="en-US" sz="4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8A7323D-CC64-4737-9242-2490EFC0E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886" y="1957665"/>
            <a:ext cx="503872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57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ighlights  United 3-1 Brighton  Premier League-1">
            <a:hlinkClick r:id="" action="ppaction://media"/>
            <a:extLst>
              <a:ext uri="{FF2B5EF4-FFF2-40B4-BE49-F238E27FC236}">
                <a16:creationId xmlns:a16="http://schemas.microsoft.com/office/drawing/2014/main" id="{7B84CE48-06EC-4519-974B-EC002A6FDF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551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870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0A87614-16EB-4C1D-B036-8B25090DD7B3}"/>
              </a:ext>
            </a:extLst>
          </p:cNvPr>
          <p:cNvSpPr txBox="1">
            <a:spLocks/>
          </p:cNvSpPr>
          <p:nvPr/>
        </p:nvSpPr>
        <p:spPr>
          <a:xfrm>
            <a:off x="1266708" y="85098"/>
            <a:ext cx="6191542" cy="739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/>
              <a:t>2.2 SIFT-based BOVW HISTOGRAM</a:t>
            </a:r>
            <a:endParaRPr lang="zh-CN" altLang="en-US" sz="32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3847CB8-4AA4-44CA-BC51-61F756824069}"/>
              </a:ext>
            </a:extLst>
          </p:cNvPr>
          <p:cNvSpPr txBox="1"/>
          <p:nvPr/>
        </p:nvSpPr>
        <p:spPr>
          <a:xfrm>
            <a:off x="1266708" y="824863"/>
            <a:ext cx="40872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Experiments on BOVW size</a:t>
            </a:r>
            <a:endParaRPr lang="zh-CN" altLang="en-US" sz="2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82F3F1E-3A62-46F1-BD0F-D2B043BFA7A5}"/>
              </a:ext>
            </a:extLst>
          </p:cNvPr>
          <p:cNvSpPr txBox="1"/>
          <p:nvPr/>
        </p:nvSpPr>
        <p:spPr>
          <a:xfrm>
            <a:off x="2676918" y="1659686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Size = 50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0071008-58A4-4A02-A348-86175F523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75" y="2340622"/>
            <a:ext cx="4791075" cy="295275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10AF23D-0AE4-4316-93C4-0942998DA0CD}"/>
              </a:ext>
            </a:extLst>
          </p:cNvPr>
          <p:cNvSpPr txBox="1"/>
          <p:nvPr/>
        </p:nvSpPr>
        <p:spPr>
          <a:xfrm>
            <a:off x="8411897" y="1666043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Size = 63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FA17FC4-42F4-4574-BBF9-D1D93A703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852" y="2340622"/>
            <a:ext cx="4867275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552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4A46716F-1D4E-4128-9202-C0331F399A85}"/>
              </a:ext>
            </a:extLst>
          </p:cNvPr>
          <p:cNvSpPr txBox="1">
            <a:spLocks/>
          </p:cNvSpPr>
          <p:nvPr/>
        </p:nvSpPr>
        <p:spPr>
          <a:xfrm>
            <a:off x="1266708" y="85098"/>
            <a:ext cx="6191542" cy="739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/>
              <a:t>2.2 SIFT-based BOVW HISTOGRAM</a:t>
            </a:r>
            <a:endParaRPr lang="zh-CN" altLang="en-US" sz="32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8C90FF-CA9E-486E-98D2-8165F5199153}"/>
              </a:ext>
            </a:extLst>
          </p:cNvPr>
          <p:cNvSpPr txBox="1"/>
          <p:nvPr/>
        </p:nvSpPr>
        <p:spPr>
          <a:xfrm>
            <a:off x="1266708" y="824863"/>
            <a:ext cx="40872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Experiments on BOVW size</a:t>
            </a:r>
            <a:endParaRPr lang="zh-CN" altLang="en-US" sz="2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4DE5226-7380-4DE1-AA7D-1CA73112DE46}"/>
              </a:ext>
            </a:extLst>
          </p:cNvPr>
          <p:cNvSpPr txBox="1"/>
          <p:nvPr/>
        </p:nvSpPr>
        <p:spPr>
          <a:xfrm>
            <a:off x="2676918" y="1659686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Size = 70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DDBBCC-74AC-4D89-B93F-FCFAE7DCE250}"/>
              </a:ext>
            </a:extLst>
          </p:cNvPr>
          <p:cNvSpPr txBox="1"/>
          <p:nvPr/>
        </p:nvSpPr>
        <p:spPr>
          <a:xfrm>
            <a:off x="8411897" y="1666043"/>
            <a:ext cx="1103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Size = 75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975632B-4E3F-4BF3-BD68-C9E1F7F98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487" y="2502394"/>
            <a:ext cx="4819650" cy="29718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52C6706-C1A6-4344-AE5D-6BA7F2CBC2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52" y="2502394"/>
            <a:ext cx="4791075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616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51F756-00BB-4B92-8950-69EA9C849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865" y="627396"/>
            <a:ext cx="4256210" cy="642111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Plan till 3.20</a:t>
            </a:r>
            <a:endParaRPr lang="zh-CN" altLang="en-US" sz="4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708BAF-595B-4D01-9703-CA489EB32BF2}"/>
              </a:ext>
            </a:extLst>
          </p:cNvPr>
          <p:cNvSpPr txBox="1"/>
          <p:nvPr/>
        </p:nvSpPr>
        <p:spPr>
          <a:xfrm>
            <a:off x="1180730" y="1967061"/>
            <a:ext cx="1012942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3200" dirty="0"/>
              <a:t>Try to solve occlusion problem by adding more training examples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3200" dirty="0"/>
              <a:t>Adjust parameters of tracking system to get better tracking</a:t>
            </a:r>
          </a:p>
          <a:p>
            <a:pPr marL="514350" indent="-514350">
              <a:buFont typeface="+mj-ea"/>
              <a:buAutoNum type="arabicPeriod"/>
            </a:pPr>
            <a:r>
              <a:rPr lang="en-US" altLang="zh-CN" sz="3200" dirty="0"/>
              <a:t>Try the program on different videos to see robustness</a:t>
            </a:r>
          </a:p>
        </p:txBody>
      </p:sp>
    </p:spTree>
    <p:extLst>
      <p:ext uri="{BB962C8B-B14F-4D97-AF65-F5344CB8AC3E}">
        <p14:creationId xmlns:p14="http://schemas.microsoft.com/office/powerpoint/2010/main" val="1817153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372A4F-3B48-4C54-9EDA-075B2E7AD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48001"/>
            <a:ext cx="3066603" cy="872931"/>
          </a:xfrm>
        </p:spPr>
        <p:txBody>
          <a:bodyPr/>
          <a:lstStyle/>
          <a:p>
            <a:r>
              <a:rPr lang="en-US" altLang="zh-CN" dirty="0"/>
              <a:t>3. Tracking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DF093EB-E3E7-46A3-A730-6B60BE6A86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737274"/>
            <a:ext cx="3466836" cy="1791022"/>
          </a:xfrm>
          <a:ln>
            <a:solidFill>
              <a:schemeClr val="tx1">
                <a:lumMod val="65000"/>
              </a:schemeClr>
            </a:solidFill>
          </a:ln>
          <a:effectLst>
            <a:softEdge rad="635000"/>
          </a:effectLst>
        </p:spPr>
        <p:txBody>
          <a:bodyPr>
            <a:normAutofit lnSpcReduction="10000"/>
          </a:bodyPr>
          <a:lstStyle/>
          <a:p>
            <a:r>
              <a:rPr lang="en-US" altLang="zh-CN" sz="2800" dirty="0"/>
              <a:t>Key points: </a:t>
            </a:r>
          </a:p>
          <a:p>
            <a:pPr marL="457200" indent="-457200"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</a:schemeClr>
                </a:solidFill>
              </a:rPr>
              <a:t>Tracklet</a:t>
            </a:r>
            <a:endParaRPr lang="en-US" altLang="zh-CN" sz="2800" dirty="0">
              <a:solidFill>
                <a:schemeClr val="tx1">
                  <a:lumMod val="65000"/>
                </a:schemeClr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sz="2800" dirty="0"/>
              <a:t>Kalman Filter</a:t>
            </a:r>
            <a:endParaRPr lang="zh-CN" altLang="en-US" sz="2800" dirty="0"/>
          </a:p>
          <a:p>
            <a:endParaRPr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6C9AAD-23FE-4631-8FAF-373037DF33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73" t="36807" r="20487" b="1"/>
          <a:stretch/>
        </p:blipFill>
        <p:spPr bwMode="auto">
          <a:xfrm>
            <a:off x="6167868" y="1171852"/>
            <a:ext cx="4882719" cy="478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F94EE047-E2D0-4FDD-A732-FE1C0C529580}"/>
              </a:ext>
            </a:extLst>
          </p:cNvPr>
          <p:cNvSpPr/>
          <p:nvPr/>
        </p:nvSpPr>
        <p:spPr>
          <a:xfrm>
            <a:off x="8360653" y="3053919"/>
            <a:ext cx="674702" cy="1233997"/>
          </a:xfrm>
          <a:prstGeom prst="rect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525BE9D-5344-47C6-BD28-9BCAA6F0192F}"/>
              </a:ext>
            </a:extLst>
          </p:cNvPr>
          <p:cNvSpPr/>
          <p:nvPr/>
        </p:nvSpPr>
        <p:spPr>
          <a:xfrm>
            <a:off x="9169261" y="3245136"/>
            <a:ext cx="674702" cy="1233997"/>
          </a:xfrm>
          <a:prstGeom prst="rect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4EE862B-11FC-4736-A20D-FDDB228D2E15}"/>
              </a:ext>
            </a:extLst>
          </p:cNvPr>
          <p:cNvSpPr/>
          <p:nvPr/>
        </p:nvSpPr>
        <p:spPr>
          <a:xfrm>
            <a:off x="9977869" y="3564429"/>
            <a:ext cx="674702" cy="1233997"/>
          </a:xfrm>
          <a:prstGeom prst="rect">
            <a:avLst/>
          </a:prstGeom>
          <a:noFill/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8B2970F-6F95-40BA-89C8-1F9CE13B6E62}"/>
              </a:ext>
            </a:extLst>
          </p:cNvPr>
          <p:cNvSpPr/>
          <p:nvPr/>
        </p:nvSpPr>
        <p:spPr>
          <a:xfrm>
            <a:off x="7552045" y="2812002"/>
            <a:ext cx="674702" cy="1233997"/>
          </a:xfrm>
          <a:prstGeom prst="rect">
            <a:avLst/>
          </a:prstGeom>
          <a:noFill/>
          <a:ln w="762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6D9EF58-96DB-4383-8D41-B41E11475854}"/>
              </a:ext>
            </a:extLst>
          </p:cNvPr>
          <p:cNvSpPr txBox="1"/>
          <p:nvPr/>
        </p:nvSpPr>
        <p:spPr>
          <a:xfrm>
            <a:off x="7770051" y="4956459"/>
            <a:ext cx="256352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Previous location</a:t>
            </a:r>
          </a:p>
          <a:p>
            <a:pPr algn="ctr"/>
            <a:r>
              <a:rPr lang="en-US" altLang="zh-CN" sz="2800" dirty="0"/>
              <a:t>(in </a:t>
            </a:r>
            <a:r>
              <a:rPr lang="en-US" altLang="zh-CN" sz="2800" dirty="0" err="1"/>
              <a:t>tracklet</a:t>
            </a:r>
            <a:r>
              <a:rPr lang="en-US" altLang="zh-CN" sz="2800" dirty="0"/>
              <a:t>)</a:t>
            </a:r>
            <a:endParaRPr lang="zh-CN" altLang="en-US" sz="2800" dirty="0"/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2FE46507-2C36-49D5-9AA7-B27969E4344B}"/>
              </a:ext>
            </a:extLst>
          </p:cNvPr>
          <p:cNvCxnSpPr>
            <a:cxnSpLocks/>
            <a:stCxn id="22" idx="0"/>
            <a:endCxn id="21" idx="2"/>
          </p:cNvCxnSpPr>
          <p:nvPr/>
        </p:nvCxnSpPr>
        <p:spPr>
          <a:xfrm flipH="1" flipV="1">
            <a:off x="8698004" y="4287916"/>
            <a:ext cx="353808" cy="668543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C3FD5F83-C189-4D80-A513-6B5717A750C6}"/>
              </a:ext>
            </a:extLst>
          </p:cNvPr>
          <p:cNvCxnSpPr>
            <a:stCxn id="22" idx="0"/>
            <a:endCxn id="23" idx="2"/>
          </p:cNvCxnSpPr>
          <p:nvPr/>
        </p:nvCxnSpPr>
        <p:spPr>
          <a:xfrm flipV="1">
            <a:off x="9051812" y="4479133"/>
            <a:ext cx="454800" cy="477326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7C21E317-A79E-4B35-A7CE-33C298FCE91A}"/>
              </a:ext>
            </a:extLst>
          </p:cNvPr>
          <p:cNvCxnSpPr>
            <a:cxnSpLocks/>
            <a:stCxn id="22" idx="0"/>
            <a:endCxn id="24" idx="2"/>
          </p:cNvCxnSpPr>
          <p:nvPr/>
        </p:nvCxnSpPr>
        <p:spPr>
          <a:xfrm flipV="1">
            <a:off x="9051812" y="4798426"/>
            <a:ext cx="1263408" cy="158033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2" name="文本框 1031">
            <a:extLst>
              <a:ext uri="{FF2B5EF4-FFF2-40B4-BE49-F238E27FC236}">
                <a16:creationId xmlns:a16="http://schemas.microsoft.com/office/drawing/2014/main" id="{17F48A61-90D1-4D16-AADD-4F863398DE4F}"/>
              </a:ext>
            </a:extLst>
          </p:cNvPr>
          <p:cNvSpPr txBox="1"/>
          <p:nvPr/>
        </p:nvSpPr>
        <p:spPr>
          <a:xfrm>
            <a:off x="6562815" y="2005076"/>
            <a:ext cx="2762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Predicted location</a:t>
            </a:r>
            <a:endParaRPr lang="zh-CN" altLang="en-US" sz="28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B43431F-FA87-482E-A372-92454FDB724A}"/>
              </a:ext>
            </a:extLst>
          </p:cNvPr>
          <p:cNvCxnSpPr>
            <a:cxnSpLocks/>
            <a:stCxn id="1032" idx="2"/>
          </p:cNvCxnSpPr>
          <p:nvPr/>
        </p:nvCxnSpPr>
        <p:spPr>
          <a:xfrm flipH="1">
            <a:off x="7889397" y="2528296"/>
            <a:ext cx="54566" cy="3237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F26357C4-3C72-4353-80F6-D4455FCF7BE0}"/>
              </a:ext>
            </a:extLst>
          </p:cNvPr>
          <p:cNvSpPr txBox="1"/>
          <p:nvPr/>
        </p:nvSpPr>
        <p:spPr>
          <a:xfrm>
            <a:off x="768550" y="2684587"/>
            <a:ext cx="48827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① </a:t>
            </a:r>
            <a:r>
              <a:rPr lang="en-US" altLang="zh-CN" sz="3200" dirty="0"/>
              <a:t>predict according to historical info</a:t>
            </a:r>
          </a:p>
          <a:p>
            <a:r>
              <a:rPr lang="zh-CN" altLang="en-US" sz="3200" dirty="0">
                <a:solidFill>
                  <a:schemeClr val="tx1">
                    <a:lumMod val="65000"/>
                  </a:schemeClr>
                </a:solidFill>
              </a:rPr>
              <a:t>② </a:t>
            </a:r>
            <a:r>
              <a:rPr lang="en-US" altLang="zh-CN" sz="3200" dirty="0">
                <a:solidFill>
                  <a:schemeClr val="tx1">
                    <a:lumMod val="65000"/>
                  </a:schemeClr>
                </a:solidFill>
              </a:rPr>
              <a:t>detect</a:t>
            </a:r>
          </a:p>
          <a:p>
            <a:r>
              <a:rPr lang="zh-CN" altLang="en-US" sz="3200" dirty="0">
                <a:solidFill>
                  <a:schemeClr val="tx1">
                    <a:lumMod val="65000"/>
                  </a:schemeClr>
                </a:solidFill>
              </a:rPr>
              <a:t>③ </a:t>
            </a:r>
            <a:r>
              <a:rPr lang="en-US" altLang="zh-CN" sz="3200" dirty="0">
                <a:solidFill>
                  <a:schemeClr val="tx1">
                    <a:lumMod val="65000"/>
                  </a:schemeClr>
                </a:solidFill>
              </a:rPr>
              <a:t>combine info </a:t>
            </a:r>
          </a:p>
          <a:p>
            <a:r>
              <a:rPr lang="en-US" altLang="zh-CN" sz="3200" dirty="0">
                <a:solidFill>
                  <a:schemeClr val="tx1">
                    <a:lumMod val="65000"/>
                  </a:schemeClr>
                </a:solidFill>
              </a:rPr>
              <a:t>( weighted average )</a:t>
            </a:r>
            <a:endParaRPr lang="zh-CN" altLang="en-US" sz="3200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192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D8ECC817-C3D0-4F84-9447-0A91D4410F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73" t="36807" r="20487" b="1"/>
          <a:stretch/>
        </p:blipFill>
        <p:spPr bwMode="auto">
          <a:xfrm>
            <a:off x="6167868" y="1171852"/>
            <a:ext cx="4882719" cy="478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F372A4F-3B48-4C54-9EDA-075B2E7AD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6879"/>
            <a:ext cx="3066603" cy="872931"/>
          </a:xfrm>
        </p:spPr>
        <p:txBody>
          <a:bodyPr/>
          <a:lstStyle/>
          <a:p>
            <a:r>
              <a:rPr lang="en-US" altLang="zh-CN" dirty="0"/>
              <a:t>3. Tracking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DF093EB-E3E7-46A3-A730-6B60BE6A86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790113"/>
            <a:ext cx="2960070" cy="1811045"/>
          </a:xfrm>
        </p:spPr>
        <p:txBody>
          <a:bodyPr>
            <a:normAutofit lnSpcReduction="10000"/>
          </a:bodyPr>
          <a:lstStyle/>
          <a:p>
            <a:r>
              <a:rPr lang="en-US" altLang="zh-CN" sz="2800" dirty="0"/>
              <a:t>Key points: </a:t>
            </a:r>
          </a:p>
          <a:p>
            <a:pPr marL="457200" indent="-457200"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</a:schemeClr>
                </a:solidFill>
              </a:rPr>
              <a:t>Tracklet</a:t>
            </a:r>
            <a:endParaRPr lang="en-US" altLang="zh-CN" sz="2800" dirty="0">
              <a:solidFill>
                <a:schemeClr val="tx1">
                  <a:lumMod val="65000"/>
                </a:schemeClr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sz="2800" dirty="0"/>
              <a:t>Kalman Filter</a:t>
            </a:r>
            <a:endParaRPr lang="zh-CN" altLang="en-US" sz="2800" dirty="0"/>
          </a:p>
          <a:p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8B2970F-6F95-40BA-89C8-1F9CE13B6E62}"/>
              </a:ext>
            </a:extLst>
          </p:cNvPr>
          <p:cNvSpPr/>
          <p:nvPr/>
        </p:nvSpPr>
        <p:spPr>
          <a:xfrm>
            <a:off x="7552045" y="2812002"/>
            <a:ext cx="674702" cy="1233997"/>
          </a:xfrm>
          <a:prstGeom prst="rect">
            <a:avLst/>
          </a:prstGeom>
          <a:noFill/>
          <a:ln w="7620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2" name="文本框 1031">
            <a:extLst>
              <a:ext uri="{FF2B5EF4-FFF2-40B4-BE49-F238E27FC236}">
                <a16:creationId xmlns:a16="http://schemas.microsoft.com/office/drawing/2014/main" id="{17F48A61-90D1-4D16-AADD-4F863398DE4F}"/>
              </a:ext>
            </a:extLst>
          </p:cNvPr>
          <p:cNvSpPr txBox="1"/>
          <p:nvPr/>
        </p:nvSpPr>
        <p:spPr>
          <a:xfrm>
            <a:off x="6562815" y="2005076"/>
            <a:ext cx="2762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Predicted location</a:t>
            </a:r>
            <a:endParaRPr lang="zh-CN" altLang="en-US" sz="28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8B794F3-2DCB-49D7-8F2A-DC8326FE359F}"/>
              </a:ext>
            </a:extLst>
          </p:cNvPr>
          <p:cNvSpPr/>
          <p:nvPr/>
        </p:nvSpPr>
        <p:spPr>
          <a:xfrm>
            <a:off x="7434596" y="3361519"/>
            <a:ext cx="674702" cy="1233997"/>
          </a:xfrm>
          <a:prstGeom prst="rect">
            <a:avLst/>
          </a:prstGeom>
          <a:noFill/>
          <a:ln w="76200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B43431F-FA87-482E-A372-92454FDB724A}"/>
              </a:ext>
            </a:extLst>
          </p:cNvPr>
          <p:cNvCxnSpPr>
            <a:cxnSpLocks/>
            <a:stCxn id="1032" idx="2"/>
          </p:cNvCxnSpPr>
          <p:nvPr/>
        </p:nvCxnSpPr>
        <p:spPr>
          <a:xfrm flipH="1">
            <a:off x="7889397" y="2528296"/>
            <a:ext cx="54566" cy="3237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330BDAA4-8DC4-48EB-923A-DC164E404C2C}"/>
              </a:ext>
            </a:extLst>
          </p:cNvPr>
          <p:cNvSpPr txBox="1"/>
          <p:nvPr/>
        </p:nvSpPr>
        <p:spPr>
          <a:xfrm>
            <a:off x="5664871" y="4615833"/>
            <a:ext cx="2759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Detected location</a:t>
            </a:r>
            <a:endParaRPr lang="zh-CN" altLang="en-US" sz="2800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428D62A-AF29-41FD-A843-3EF5C840E9EB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7024107" y="3978518"/>
            <a:ext cx="410489" cy="63731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B1BE51FD-607C-4666-B016-B8109B38A74F}"/>
              </a:ext>
            </a:extLst>
          </p:cNvPr>
          <p:cNvSpPr txBox="1"/>
          <p:nvPr/>
        </p:nvSpPr>
        <p:spPr>
          <a:xfrm>
            <a:off x="768550" y="2684587"/>
            <a:ext cx="48827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</a:schemeClr>
                </a:solidFill>
              </a:rPr>
              <a:t>① </a:t>
            </a:r>
            <a:r>
              <a:rPr lang="en-US" altLang="zh-CN" sz="3200" dirty="0">
                <a:solidFill>
                  <a:schemeClr val="tx1">
                    <a:lumMod val="65000"/>
                  </a:schemeClr>
                </a:solidFill>
              </a:rPr>
              <a:t>predict according to historical info</a:t>
            </a:r>
          </a:p>
          <a:p>
            <a:r>
              <a:rPr lang="zh-CN" altLang="en-US" sz="3200" dirty="0"/>
              <a:t>② </a:t>
            </a:r>
            <a:r>
              <a:rPr lang="en-US" altLang="zh-CN" sz="3200" dirty="0"/>
              <a:t>detect</a:t>
            </a:r>
          </a:p>
          <a:p>
            <a:r>
              <a:rPr lang="zh-CN" altLang="en-US" sz="3200" dirty="0">
                <a:solidFill>
                  <a:schemeClr val="tx1">
                    <a:lumMod val="65000"/>
                  </a:schemeClr>
                </a:solidFill>
              </a:rPr>
              <a:t>③ </a:t>
            </a:r>
            <a:r>
              <a:rPr lang="en-US" altLang="zh-CN" sz="3200" dirty="0">
                <a:solidFill>
                  <a:schemeClr val="tx1">
                    <a:lumMod val="65000"/>
                  </a:schemeClr>
                </a:solidFill>
              </a:rPr>
              <a:t>combine info </a:t>
            </a:r>
          </a:p>
          <a:p>
            <a:r>
              <a:rPr lang="en-US" altLang="zh-CN" sz="3200" dirty="0">
                <a:solidFill>
                  <a:schemeClr val="tx1">
                    <a:lumMod val="65000"/>
                  </a:schemeClr>
                </a:solidFill>
              </a:rPr>
              <a:t>( weighted average )</a:t>
            </a:r>
            <a:endParaRPr lang="zh-CN" altLang="en-US" sz="3200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426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FF4F6357-BFC4-41FC-B115-EE5A8DCA89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73" t="36807" r="20487" b="1"/>
          <a:stretch/>
        </p:blipFill>
        <p:spPr bwMode="auto">
          <a:xfrm>
            <a:off x="6167868" y="1171852"/>
            <a:ext cx="4882719" cy="478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F372A4F-3B48-4C54-9EDA-075B2E7AD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39124"/>
            <a:ext cx="3066603" cy="872931"/>
          </a:xfrm>
        </p:spPr>
        <p:txBody>
          <a:bodyPr/>
          <a:lstStyle/>
          <a:p>
            <a:r>
              <a:rPr lang="en-US" altLang="zh-CN" dirty="0"/>
              <a:t>3. Tracking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DF093EB-E3E7-46A3-A730-6B60BE6A86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478" y="787892"/>
            <a:ext cx="3244156" cy="1786632"/>
          </a:xfrm>
        </p:spPr>
        <p:txBody>
          <a:bodyPr>
            <a:normAutofit lnSpcReduction="10000"/>
          </a:bodyPr>
          <a:lstStyle/>
          <a:p>
            <a:r>
              <a:rPr lang="en-US" altLang="zh-CN" sz="2800" dirty="0"/>
              <a:t>Key points: </a:t>
            </a:r>
          </a:p>
          <a:p>
            <a:pPr marL="457200" indent="-457200"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</a:schemeClr>
                </a:solidFill>
              </a:rPr>
              <a:t>Tracklet</a:t>
            </a:r>
            <a:endParaRPr lang="en-US" altLang="zh-CN" sz="2800" dirty="0">
              <a:solidFill>
                <a:schemeClr val="tx1">
                  <a:lumMod val="65000"/>
                </a:schemeClr>
              </a:solidFill>
            </a:endParaRPr>
          </a:p>
          <a:p>
            <a:pPr marL="457200" indent="-457200">
              <a:buAutoNum type="arabicPeriod"/>
            </a:pPr>
            <a:r>
              <a:rPr lang="en-US" altLang="zh-CN" sz="2800" dirty="0"/>
              <a:t>Kalman Filter</a:t>
            </a:r>
            <a:endParaRPr lang="zh-CN" altLang="en-US" sz="2800" dirty="0"/>
          </a:p>
          <a:p>
            <a:endParaRPr lang="zh-CN" altLang="en-US" dirty="0"/>
          </a:p>
        </p:txBody>
      </p:sp>
      <p:sp>
        <p:nvSpPr>
          <p:cNvPr id="1032" name="文本框 1031">
            <a:extLst>
              <a:ext uri="{FF2B5EF4-FFF2-40B4-BE49-F238E27FC236}">
                <a16:creationId xmlns:a16="http://schemas.microsoft.com/office/drawing/2014/main" id="{17F48A61-90D1-4D16-AADD-4F863398DE4F}"/>
              </a:ext>
            </a:extLst>
          </p:cNvPr>
          <p:cNvSpPr txBox="1"/>
          <p:nvPr/>
        </p:nvSpPr>
        <p:spPr>
          <a:xfrm>
            <a:off x="6620633" y="2187213"/>
            <a:ext cx="20617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Final location</a:t>
            </a:r>
            <a:endParaRPr lang="zh-CN" altLang="en-US" sz="28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509F4EA-250C-4FF0-8B97-26CC441B455C}"/>
              </a:ext>
            </a:extLst>
          </p:cNvPr>
          <p:cNvSpPr/>
          <p:nvPr/>
        </p:nvSpPr>
        <p:spPr>
          <a:xfrm>
            <a:off x="7536406" y="2812001"/>
            <a:ext cx="674702" cy="1233997"/>
          </a:xfrm>
          <a:prstGeom prst="rect">
            <a:avLst/>
          </a:prstGeom>
          <a:noFill/>
          <a:ln w="76200">
            <a:solidFill>
              <a:srgbClr val="00B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F3F0E54-6ADF-4901-9890-A5E2625981C6}"/>
              </a:ext>
            </a:extLst>
          </p:cNvPr>
          <p:cNvSpPr/>
          <p:nvPr/>
        </p:nvSpPr>
        <p:spPr>
          <a:xfrm>
            <a:off x="7418957" y="3361518"/>
            <a:ext cx="674702" cy="1233997"/>
          </a:xfrm>
          <a:prstGeom prst="rect">
            <a:avLst/>
          </a:prstGeom>
          <a:noFill/>
          <a:ln w="762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8B794F3-2DCB-49D7-8F2A-DC8326FE359F}"/>
              </a:ext>
            </a:extLst>
          </p:cNvPr>
          <p:cNvSpPr/>
          <p:nvPr/>
        </p:nvSpPr>
        <p:spPr>
          <a:xfrm>
            <a:off x="7463345" y="3101868"/>
            <a:ext cx="674702" cy="1233997"/>
          </a:xfrm>
          <a:prstGeom prst="rect">
            <a:avLst/>
          </a:prstGeom>
          <a:noFill/>
          <a:ln w="76200">
            <a:solidFill>
              <a:schemeClr val="accent3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B43431F-FA87-482E-A372-92454FDB724A}"/>
              </a:ext>
            </a:extLst>
          </p:cNvPr>
          <p:cNvCxnSpPr>
            <a:cxnSpLocks/>
            <a:stCxn id="1032" idx="2"/>
            <a:endCxn id="14" idx="0"/>
          </p:cNvCxnSpPr>
          <p:nvPr/>
        </p:nvCxnSpPr>
        <p:spPr>
          <a:xfrm>
            <a:off x="7651525" y="2710433"/>
            <a:ext cx="149171" cy="3914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B6F047A-0D5C-45E2-BA8C-2436CF75143F}"/>
              </a:ext>
            </a:extLst>
          </p:cNvPr>
          <p:cNvSpPr txBox="1"/>
          <p:nvPr/>
        </p:nvSpPr>
        <p:spPr>
          <a:xfrm>
            <a:off x="768550" y="2684587"/>
            <a:ext cx="48827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</a:schemeClr>
                </a:solidFill>
              </a:rPr>
              <a:t>① </a:t>
            </a:r>
            <a:r>
              <a:rPr lang="en-US" altLang="zh-CN" sz="3200" dirty="0">
                <a:solidFill>
                  <a:schemeClr val="tx1">
                    <a:lumMod val="65000"/>
                  </a:schemeClr>
                </a:solidFill>
              </a:rPr>
              <a:t>predict according to historical info</a:t>
            </a:r>
          </a:p>
          <a:p>
            <a:r>
              <a:rPr lang="zh-CN" altLang="en-US" sz="3200" dirty="0">
                <a:solidFill>
                  <a:schemeClr val="tx1">
                    <a:lumMod val="65000"/>
                  </a:schemeClr>
                </a:solidFill>
              </a:rPr>
              <a:t>② </a:t>
            </a:r>
            <a:r>
              <a:rPr lang="en-US" altLang="zh-CN" sz="3200" dirty="0">
                <a:solidFill>
                  <a:schemeClr val="tx1">
                    <a:lumMod val="65000"/>
                  </a:schemeClr>
                </a:solidFill>
              </a:rPr>
              <a:t>detect</a:t>
            </a:r>
          </a:p>
          <a:p>
            <a:r>
              <a:rPr lang="zh-CN" altLang="en-US" sz="3200" dirty="0"/>
              <a:t>③ </a:t>
            </a:r>
            <a:r>
              <a:rPr lang="en-US" altLang="zh-CN" sz="3200" dirty="0"/>
              <a:t>combine info </a:t>
            </a:r>
          </a:p>
          <a:p>
            <a:r>
              <a:rPr lang="en-US" altLang="zh-CN" sz="3200" dirty="0"/>
              <a:t>( weighted average )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65638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5BA87C6-6A9C-4CF2-88D4-E34CCCF4A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542" y="1020675"/>
            <a:ext cx="2981735" cy="481664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AC1D0CC-44DF-4169-B962-4A5C19AB8902}"/>
              </a:ext>
            </a:extLst>
          </p:cNvPr>
          <p:cNvSpPr txBox="1"/>
          <p:nvPr/>
        </p:nvSpPr>
        <p:spPr>
          <a:xfrm>
            <a:off x="6096000" y="2214084"/>
            <a:ext cx="3687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/>
              <a:t>Who is he ?</a:t>
            </a:r>
            <a:endParaRPr lang="zh-CN" altLang="en-US" sz="5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3963E53-A594-40E7-AF29-81CB9010D1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486" y="3606373"/>
            <a:ext cx="2230951" cy="223095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1700E6-FB72-42D2-A078-54442D05E379}"/>
              </a:ext>
            </a:extLst>
          </p:cNvPr>
          <p:cNvSpPr txBox="1"/>
          <p:nvPr/>
        </p:nvSpPr>
        <p:spPr>
          <a:xfrm>
            <a:off x="4696289" y="1290754"/>
            <a:ext cx="6835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/>
              <a:t>Who scored the goal ?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78734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9C135E-A2AB-4DAE-9D03-402D77C60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8426"/>
            <a:ext cx="4682338" cy="927698"/>
          </a:xfrm>
        </p:spPr>
        <p:txBody>
          <a:bodyPr>
            <a:normAutofit/>
          </a:bodyPr>
          <a:lstStyle/>
          <a:p>
            <a:r>
              <a:rPr lang="en-US" altLang="zh-CN" sz="4800" dirty="0"/>
              <a:t>Why is it useful?</a:t>
            </a:r>
            <a:endParaRPr lang="zh-CN" altLang="en-US" sz="4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435CA5-2A36-498C-A7E1-A0F236733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25978"/>
            <a:ext cx="10683643" cy="630313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Looking for possible tactics taken by opponents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3F641FAF-D805-40F4-90C9-00566B647E32}"/>
              </a:ext>
            </a:extLst>
          </p:cNvPr>
          <p:cNvSpPr txBox="1">
            <a:spLocks/>
          </p:cNvSpPr>
          <p:nvPr/>
        </p:nvSpPr>
        <p:spPr>
          <a:xfrm>
            <a:off x="2601155" y="2314838"/>
            <a:ext cx="8762261" cy="6303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500" dirty="0"/>
              <a:t>Currently: manual review of matches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F55073E3-CBB7-42C1-A3EB-288ED8809AB9}"/>
              </a:ext>
            </a:extLst>
          </p:cNvPr>
          <p:cNvSpPr txBox="1">
            <a:spLocks/>
          </p:cNvSpPr>
          <p:nvPr/>
        </p:nvSpPr>
        <p:spPr>
          <a:xfrm>
            <a:off x="2601156" y="3113843"/>
            <a:ext cx="6010184" cy="6303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200" dirty="0"/>
              <a:t>Ideally: automatic tactic generation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6" name="箭头: 下 5">
            <a:extLst>
              <a:ext uri="{FF2B5EF4-FFF2-40B4-BE49-F238E27FC236}">
                <a16:creationId xmlns:a16="http://schemas.microsoft.com/office/drawing/2014/main" id="{208D930B-2C75-432E-B5B4-7CF78B52FF50}"/>
              </a:ext>
            </a:extLst>
          </p:cNvPr>
          <p:cNvSpPr/>
          <p:nvPr/>
        </p:nvSpPr>
        <p:spPr>
          <a:xfrm>
            <a:off x="5227045" y="3757463"/>
            <a:ext cx="710213" cy="630312"/>
          </a:xfrm>
          <a:prstGeom prst="downArrow">
            <a:avLst/>
          </a:prstGeom>
          <a:solidFill>
            <a:schemeClr val="tx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2359195E-92EE-4777-9D7F-7DC008FD05E9}"/>
              </a:ext>
            </a:extLst>
          </p:cNvPr>
          <p:cNvSpPr txBox="1">
            <a:spLocks/>
          </p:cNvSpPr>
          <p:nvPr/>
        </p:nvSpPr>
        <p:spPr>
          <a:xfrm>
            <a:off x="6045692" y="3759672"/>
            <a:ext cx="1658645" cy="534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prerequisite</a:t>
            </a:r>
            <a:endParaRPr lang="zh-CN" altLang="en-US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5F614456-5CF6-4DCE-80E1-C2B08ACF4759}"/>
              </a:ext>
            </a:extLst>
          </p:cNvPr>
          <p:cNvSpPr txBox="1">
            <a:spLocks/>
          </p:cNvSpPr>
          <p:nvPr/>
        </p:nvSpPr>
        <p:spPr>
          <a:xfrm>
            <a:off x="3154847" y="4401082"/>
            <a:ext cx="4854608" cy="9399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4800" dirty="0"/>
              <a:t>Trajectory &amp; Identity 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909758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A7F727-3D49-4B37-A864-A5C3DC166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69943"/>
            <a:ext cx="1743830" cy="793032"/>
          </a:xfrm>
        </p:spPr>
        <p:txBody>
          <a:bodyPr>
            <a:normAutofit/>
          </a:bodyPr>
          <a:lstStyle/>
          <a:p>
            <a:r>
              <a:rPr lang="en-US" altLang="zh-CN" sz="4800" dirty="0"/>
              <a:t>GOAL</a:t>
            </a:r>
            <a:endParaRPr lang="zh-CN" altLang="en-US" sz="4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0162F3-8980-4EE8-8483-74BEDE5C7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388353"/>
            <a:ext cx="6509551" cy="2313635"/>
          </a:xfrm>
        </p:spPr>
        <p:txBody>
          <a:bodyPr/>
          <a:lstStyle/>
          <a:p>
            <a:r>
              <a:rPr lang="en-US" altLang="zh-CN" sz="3200" dirty="0"/>
              <a:t>A box always around each player</a:t>
            </a:r>
          </a:p>
          <a:p>
            <a:r>
              <a:rPr lang="en-US" altLang="zh-CN" sz="3200" dirty="0"/>
              <a:t>Correct and consistent identification</a:t>
            </a:r>
          </a:p>
          <a:p>
            <a:r>
              <a:rPr lang="en-US" altLang="zh-CN" sz="3200" dirty="0"/>
              <a:t>Keep location info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2225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3697B1-54D3-44D3-B00B-FEAE3E586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862" y="520864"/>
            <a:ext cx="3961659" cy="1023851"/>
          </a:xfrm>
        </p:spPr>
        <p:txBody>
          <a:bodyPr>
            <a:normAutofit/>
          </a:bodyPr>
          <a:lstStyle/>
          <a:p>
            <a:r>
              <a:rPr lang="en-US" altLang="zh-CN" sz="4400" dirty="0"/>
              <a:t>Components</a:t>
            </a:r>
            <a:endParaRPr lang="zh-CN" altLang="en-US" sz="44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531A22-67FA-4BED-B82D-B68201569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921" y="2104011"/>
            <a:ext cx="4183600" cy="2831976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1. player detection</a:t>
            </a:r>
          </a:p>
          <a:p>
            <a:r>
              <a:rPr lang="en-US" altLang="zh-CN" sz="3200" dirty="0"/>
              <a:t>2. player classification</a:t>
            </a:r>
          </a:p>
          <a:p>
            <a:r>
              <a:rPr lang="en-US" altLang="zh-CN" sz="3200" dirty="0"/>
              <a:t>3. tracking</a:t>
            </a:r>
          </a:p>
          <a:p>
            <a:r>
              <a:rPr lang="en-US" altLang="zh-CN" sz="3200" dirty="0"/>
              <a:t>4. label correction</a:t>
            </a:r>
            <a:endParaRPr lang="zh-CN" altLang="en-US" sz="3200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C34CA077-31D5-4ED2-827A-D509C3584CD1}"/>
              </a:ext>
            </a:extLst>
          </p:cNvPr>
          <p:cNvSpPr txBox="1">
            <a:spLocks/>
          </p:cNvSpPr>
          <p:nvPr/>
        </p:nvSpPr>
        <p:spPr>
          <a:xfrm>
            <a:off x="6096000" y="520865"/>
            <a:ext cx="4344140" cy="1023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 dirty="0"/>
              <a:t>Implementation</a:t>
            </a:r>
            <a:endParaRPr lang="zh-CN" altLang="en-US" sz="4400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31ED1962-F124-49F1-85B6-DE073200628B}"/>
              </a:ext>
            </a:extLst>
          </p:cNvPr>
          <p:cNvSpPr txBox="1">
            <a:spLocks/>
          </p:cNvSpPr>
          <p:nvPr/>
        </p:nvSpPr>
        <p:spPr>
          <a:xfrm>
            <a:off x="5612277" y="1544716"/>
            <a:ext cx="6150636" cy="4801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/>
              <a:t>0. model for detection and identification</a:t>
            </a:r>
          </a:p>
          <a:p>
            <a:r>
              <a:rPr lang="en-US" altLang="zh-CN" sz="3200" dirty="0"/>
              <a:t>1. 1</a:t>
            </a:r>
            <a:r>
              <a:rPr lang="en-US" altLang="zh-CN" sz="3200" baseline="30000" dirty="0"/>
              <a:t>st</a:t>
            </a:r>
            <a:r>
              <a:rPr lang="en-US" altLang="zh-CN" sz="3200" dirty="0"/>
              <a:t> iteration:</a:t>
            </a:r>
          </a:p>
          <a:p>
            <a:pPr lvl="1"/>
            <a:r>
              <a:rPr lang="en-US" altLang="zh-CN" sz="2800" dirty="0"/>
              <a:t>detect, classify, assign to </a:t>
            </a:r>
            <a:r>
              <a:rPr lang="en-US" altLang="zh-CN" sz="2800" dirty="0" err="1"/>
              <a:t>tracklets</a:t>
            </a:r>
            <a:endParaRPr lang="en-US" altLang="zh-CN" sz="2800" dirty="0"/>
          </a:p>
          <a:p>
            <a:r>
              <a:rPr lang="en-US" altLang="zh-CN" sz="3200" dirty="0"/>
              <a:t>2. correct, filter</a:t>
            </a:r>
          </a:p>
          <a:p>
            <a:r>
              <a:rPr lang="en-US" altLang="zh-CN" sz="3200" dirty="0"/>
              <a:t>3. 2</a:t>
            </a:r>
            <a:r>
              <a:rPr lang="en-US" altLang="zh-CN" sz="3200" baseline="30000" dirty="0"/>
              <a:t>nd</a:t>
            </a:r>
            <a:r>
              <a:rPr lang="en-US" altLang="zh-CN" sz="3200" dirty="0"/>
              <a:t> iteration:</a:t>
            </a:r>
          </a:p>
          <a:p>
            <a:pPr lvl="1"/>
            <a:r>
              <a:rPr lang="en-US" altLang="zh-CN" sz="2800" dirty="0"/>
              <a:t>draw </a:t>
            </a:r>
            <a:r>
              <a:rPr lang="en-US" altLang="zh-CN" sz="2800" dirty="0" err="1"/>
              <a:t>tracklets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402757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B3DACBB8-5356-47F0-AA26-26CA371A95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6" r="2612"/>
          <a:stretch/>
        </p:blipFill>
        <p:spPr bwMode="auto">
          <a:xfrm>
            <a:off x="5138447" y="1268325"/>
            <a:ext cx="5816598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6459C74-F597-489B-91E4-E94E0985EAE6}"/>
              </a:ext>
            </a:extLst>
          </p:cNvPr>
          <p:cNvSpPr/>
          <p:nvPr/>
        </p:nvSpPr>
        <p:spPr>
          <a:xfrm>
            <a:off x="8398276" y="3471168"/>
            <a:ext cx="323096" cy="559293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BC37594-6BB8-43AE-B116-87EB16E593B5}"/>
              </a:ext>
            </a:extLst>
          </p:cNvPr>
          <p:cNvSpPr/>
          <p:nvPr/>
        </p:nvSpPr>
        <p:spPr>
          <a:xfrm>
            <a:off x="9141312" y="4139167"/>
            <a:ext cx="323096" cy="559293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6216CF8-063B-463E-AB83-6446CF3FCA35}"/>
              </a:ext>
            </a:extLst>
          </p:cNvPr>
          <p:cNvSpPr/>
          <p:nvPr/>
        </p:nvSpPr>
        <p:spPr>
          <a:xfrm>
            <a:off x="8771176" y="3859521"/>
            <a:ext cx="323096" cy="559293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6E43C2A-0E73-4F9D-84BB-2A312E85D179}"/>
              </a:ext>
            </a:extLst>
          </p:cNvPr>
          <p:cNvSpPr/>
          <p:nvPr/>
        </p:nvSpPr>
        <p:spPr>
          <a:xfrm>
            <a:off x="5637321" y="3859521"/>
            <a:ext cx="323096" cy="55929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851B4C9-D284-4F73-8046-AEB76743C3C7}"/>
              </a:ext>
            </a:extLst>
          </p:cNvPr>
          <p:cNvSpPr/>
          <p:nvPr/>
        </p:nvSpPr>
        <p:spPr>
          <a:xfrm>
            <a:off x="5985319" y="3997513"/>
            <a:ext cx="323096" cy="55929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C2345DD-BC8F-4B2E-8665-DD73A7B90C8C}"/>
              </a:ext>
            </a:extLst>
          </p:cNvPr>
          <p:cNvSpPr/>
          <p:nvPr/>
        </p:nvSpPr>
        <p:spPr>
          <a:xfrm>
            <a:off x="6333317" y="4183554"/>
            <a:ext cx="323096" cy="55929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8C3DF29C-B157-4C89-9E76-F0911BC13C9B}"/>
              </a:ext>
            </a:extLst>
          </p:cNvPr>
          <p:cNvSpPr/>
          <p:nvPr/>
        </p:nvSpPr>
        <p:spPr>
          <a:xfrm>
            <a:off x="5797119" y="4421080"/>
            <a:ext cx="710213" cy="337351"/>
          </a:xfrm>
          <a:custGeom>
            <a:avLst/>
            <a:gdLst>
              <a:gd name="connsiteX0" fmla="*/ 0 w 710213"/>
              <a:gd name="connsiteY0" fmla="*/ 0 h 337351"/>
              <a:gd name="connsiteX1" fmla="*/ 44388 w 710213"/>
              <a:gd name="connsiteY1" fmla="*/ 44388 h 337351"/>
              <a:gd name="connsiteX2" fmla="*/ 142042 w 710213"/>
              <a:gd name="connsiteY2" fmla="*/ 53266 h 337351"/>
              <a:gd name="connsiteX3" fmla="*/ 230819 w 710213"/>
              <a:gd name="connsiteY3" fmla="*/ 79899 h 337351"/>
              <a:gd name="connsiteX4" fmla="*/ 301841 w 710213"/>
              <a:gd name="connsiteY4" fmla="*/ 97654 h 337351"/>
              <a:gd name="connsiteX5" fmla="*/ 337351 w 710213"/>
              <a:gd name="connsiteY5" fmla="*/ 106532 h 337351"/>
              <a:gd name="connsiteX6" fmla="*/ 408373 w 710213"/>
              <a:gd name="connsiteY6" fmla="*/ 159798 h 337351"/>
              <a:gd name="connsiteX7" fmla="*/ 470516 w 710213"/>
              <a:gd name="connsiteY7" fmla="*/ 204186 h 337351"/>
              <a:gd name="connsiteX8" fmla="*/ 550415 w 710213"/>
              <a:gd name="connsiteY8" fmla="*/ 221941 h 337351"/>
              <a:gd name="connsiteX9" fmla="*/ 612559 w 710213"/>
              <a:gd name="connsiteY9" fmla="*/ 248574 h 337351"/>
              <a:gd name="connsiteX10" fmla="*/ 630314 w 710213"/>
              <a:gd name="connsiteY10" fmla="*/ 266330 h 337351"/>
              <a:gd name="connsiteX11" fmla="*/ 656947 w 710213"/>
              <a:gd name="connsiteY11" fmla="*/ 275207 h 337351"/>
              <a:gd name="connsiteX12" fmla="*/ 674703 w 710213"/>
              <a:gd name="connsiteY12" fmla="*/ 301840 h 337351"/>
              <a:gd name="connsiteX13" fmla="*/ 710213 w 710213"/>
              <a:gd name="connsiteY13" fmla="*/ 337351 h 337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0213" h="337351">
                <a:moveTo>
                  <a:pt x="0" y="0"/>
                </a:moveTo>
                <a:cubicBezTo>
                  <a:pt x="14796" y="14796"/>
                  <a:pt x="24796" y="37041"/>
                  <a:pt x="44388" y="44388"/>
                </a:cubicBezTo>
                <a:cubicBezTo>
                  <a:pt x="74992" y="55865"/>
                  <a:pt x="109801" y="47893"/>
                  <a:pt x="142042" y="53266"/>
                </a:cubicBezTo>
                <a:cubicBezTo>
                  <a:pt x="195273" y="62138"/>
                  <a:pt x="191528" y="69183"/>
                  <a:pt x="230819" y="79899"/>
                </a:cubicBezTo>
                <a:cubicBezTo>
                  <a:pt x="254362" y="86320"/>
                  <a:pt x="278167" y="91736"/>
                  <a:pt x="301841" y="97654"/>
                </a:cubicBezTo>
                <a:lnTo>
                  <a:pt x="337351" y="106532"/>
                </a:lnTo>
                <a:cubicBezTo>
                  <a:pt x="388357" y="157537"/>
                  <a:pt x="361889" y="144303"/>
                  <a:pt x="408373" y="159798"/>
                </a:cubicBezTo>
                <a:cubicBezTo>
                  <a:pt x="412418" y="162832"/>
                  <a:pt x="460417" y="199858"/>
                  <a:pt x="470516" y="204186"/>
                </a:cubicBezTo>
                <a:cubicBezTo>
                  <a:pt x="481490" y="208889"/>
                  <a:pt x="542509" y="220360"/>
                  <a:pt x="550415" y="221941"/>
                </a:cubicBezTo>
                <a:cubicBezTo>
                  <a:pt x="590512" y="262038"/>
                  <a:pt x="538923" y="217015"/>
                  <a:pt x="612559" y="248574"/>
                </a:cubicBezTo>
                <a:cubicBezTo>
                  <a:pt x="620252" y="251871"/>
                  <a:pt x="623137" y="262024"/>
                  <a:pt x="630314" y="266330"/>
                </a:cubicBezTo>
                <a:cubicBezTo>
                  <a:pt x="638338" y="271145"/>
                  <a:pt x="648069" y="272248"/>
                  <a:pt x="656947" y="275207"/>
                </a:cubicBezTo>
                <a:cubicBezTo>
                  <a:pt x="662866" y="284085"/>
                  <a:pt x="668038" y="293508"/>
                  <a:pt x="674703" y="301840"/>
                </a:cubicBezTo>
                <a:cubicBezTo>
                  <a:pt x="674708" y="301847"/>
                  <a:pt x="710207" y="337345"/>
                  <a:pt x="710213" y="337351"/>
                </a:cubicBezTo>
              </a:path>
            </a:pathLst>
          </a:cu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5FC87DE5-A4D3-4AE1-B8F3-8D7073B99458}"/>
              </a:ext>
            </a:extLst>
          </p:cNvPr>
          <p:cNvSpPr/>
          <p:nvPr/>
        </p:nvSpPr>
        <p:spPr>
          <a:xfrm>
            <a:off x="8549196" y="4030462"/>
            <a:ext cx="791089" cy="683581"/>
          </a:xfrm>
          <a:custGeom>
            <a:avLst/>
            <a:gdLst>
              <a:gd name="connsiteX0" fmla="*/ 0 w 791089"/>
              <a:gd name="connsiteY0" fmla="*/ 0 h 683581"/>
              <a:gd name="connsiteX1" fmla="*/ 44389 w 791089"/>
              <a:gd name="connsiteY1" fmla="*/ 17755 h 683581"/>
              <a:gd name="connsiteX2" fmla="*/ 71022 w 791089"/>
              <a:gd name="connsiteY2" fmla="*/ 35511 h 683581"/>
              <a:gd name="connsiteX3" fmla="*/ 97655 w 791089"/>
              <a:gd name="connsiteY3" fmla="*/ 44388 h 683581"/>
              <a:gd name="connsiteX4" fmla="*/ 159799 w 791089"/>
              <a:gd name="connsiteY4" fmla="*/ 71021 h 683581"/>
              <a:gd name="connsiteX5" fmla="*/ 195309 w 791089"/>
              <a:gd name="connsiteY5" fmla="*/ 115410 h 683581"/>
              <a:gd name="connsiteX6" fmla="*/ 221942 w 791089"/>
              <a:gd name="connsiteY6" fmla="*/ 133165 h 683581"/>
              <a:gd name="connsiteX7" fmla="*/ 266331 w 791089"/>
              <a:gd name="connsiteY7" fmla="*/ 186431 h 683581"/>
              <a:gd name="connsiteX8" fmla="*/ 292964 w 791089"/>
              <a:gd name="connsiteY8" fmla="*/ 204186 h 683581"/>
              <a:gd name="connsiteX9" fmla="*/ 328474 w 791089"/>
              <a:gd name="connsiteY9" fmla="*/ 248575 h 683581"/>
              <a:gd name="connsiteX10" fmla="*/ 363985 w 791089"/>
              <a:gd name="connsiteY10" fmla="*/ 310719 h 683581"/>
              <a:gd name="connsiteX11" fmla="*/ 372863 w 791089"/>
              <a:gd name="connsiteY11" fmla="*/ 337352 h 683581"/>
              <a:gd name="connsiteX12" fmla="*/ 390618 w 791089"/>
              <a:gd name="connsiteY12" fmla="*/ 381740 h 683581"/>
              <a:gd name="connsiteX13" fmla="*/ 417251 w 791089"/>
              <a:gd name="connsiteY13" fmla="*/ 435006 h 683581"/>
              <a:gd name="connsiteX14" fmla="*/ 461639 w 791089"/>
              <a:gd name="connsiteY14" fmla="*/ 443884 h 683581"/>
              <a:gd name="connsiteX15" fmla="*/ 488272 w 791089"/>
              <a:gd name="connsiteY15" fmla="*/ 461639 h 683581"/>
              <a:gd name="connsiteX16" fmla="*/ 550416 w 791089"/>
              <a:gd name="connsiteY16" fmla="*/ 479394 h 683581"/>
              <a:gd name="connsiteX17" fmla="*/ 648070 w 791089"/>
              <a:gd name="connsiteY17" fmla="*/ 514905 h 683581"/>
              <a:gd name="connsiteX18" fmla="*/ 701336 w 791089"/>
              <a:gd name="connsiteY18" fmla="*/ 550416 h 683581"/>
              <a:gd name="connsiteX19" fmla="*/ 745725 w 791089"/>
              <a:gd name="connsiteY19" fmla="*/ 594804 h 683581"/>
              <a:gd name="connsiteX20" fmla="*/ 754602 w 791089"/>
              <a:gd name="connsiteY20" fmla="*/ 621437 h 683581"/>
              <a:gd name="connsiteX21" fmla="*/ 790113 w 791089"/>
              <a:gd name="connsiteY21" fmla="*/ 665825 h 683581"/>
              <a:gd name="connsiteX22" fmla="*/ 790113 w 791089"/>
              <a:gd name="connsiteY22" fmla="*/ 683581 h 68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791089" h="683581">
                <a:moveTo>
                  <a:pt x="0" y="0"/>
                </a:moveTo>
                <a:cubicBezTo>
                  <a:pt x="14796" y="5918"/>
                  <a:pt x="30135" y="10628"/>
                  <a:pt x="44389" y="17755"/>
                </a:cubicBezTo>
                <a:cubicBezTo>
                  <a:pt x="53932" y="22527"/>
                  <a:pt x="61479" y="30739"/>
                  <a:pt x="71022" y="35511"/>
                </a:cubicBezTo>
                <a:cubicBezTo>
                  <a:pt x="79392" y="39696"/>
                  <a:pt x="89054" y="40702"/>
                  <a:pt x="97655" y="44388"/>
                </a:cubicBezTo>
                <a:cubicBezTo>
                  <a:pt x="174441" y="77297"/>
                  <a:pt x="97341" y="50204"/>
                  <a:pt x="159799" y="71021"/>
                </a:cubicBezTo>
                <a:cubicBezTo>
                  <a:pt x="172981" y="90794"/>
                  <a:pt x="177239" y="100954"/>
                  <a:pt x="195309" y="115410"/>
                </a:cubicBezTo>
                <a:cubicBezTo>
                  <a:pt x="203640" y="122075"/>
                  <a:pt x="213064" y="127247"/>
                  <a:pt x="221942" y="133165"/>
                </a:cubicBezTo>
                <a:cubicBezTo>
                  <a:pt x="239400" y="159351"/>
                  <a:pt x="240699" y="165071"/>
                  <a:pt x="266331" y="186431"/>
                </a:cubicBezTo>
                <a:cubicBezTo>
                  <a:pt x="274528" y="193261"/>
                  <a:pt x="284086" y="198268"/>
                  <a:pt x="292964" y="204186"/>
                </a:cubicBezTo>
                <a:cubicBezTo>
                  <a:pt x="347603" y="286146"/>
                  <a:pt x="277883" y="185335"/>
                  <a:pt x="328474" y="248575"/>
                </a:cubicBezTo>
                <a:cubicBezTo>
                  <a:pt x="342194" y="265725"/>
                  <a:pt x="355570" y="291085"/>
                  <a:pt x="363985" y="310719"/>
                </a:cubicBezTo>
                <a:cubicBezTo>
                  <a:pt x="367671" y="319320"/>
                  <a:pt x="369577" y="328590"/>
                  <a:pt x="372863" y="337352"/>
                </a:cubicBezTo>
                <a:cubicBezTo>
                  <a:pt x="378458" y="352273"/>
                  <a:pt x="385023" y="366819"/>
                  <a:pt x="390618" y="381740"/>
                </a:cubicBezTo>
                <a:cubicBezTo>
                  <a:pt x="395899" y="395824"/>
                  <a:pt x="402253" y="426435"/>
                  <a:pt x="417251" y="435006"/>
                </a:cubicBezTo>
                <a:cubicBezTo>
                  <a:pt x="430352" y="442492"/>
                  <a:pt x="446843" y="440925"/>
                  <a:pt x="461639" y="443884"/>
                </a:cubicBezTo>
                <a:cubicBezTo>
                  <a:pt x="470517" y="449802"/>
                  <a:pt x="478366" y="457676"/>
                  <a:pt x="488272" y="461639"/>
                </a:cubicBezTo>
                <a:cubicBezTo>
                  <a:pt x="508275" y="469640"/>
                  <a:pt x="529825" y="473058"/>
                  <a:pt x="550416" y="479394"/>
                </a:cubicBezTo>
                <a:cubicBezTo>
                  <a:pt x="567042" y="484510"/>
                  <a:pt x="630374" y="505253"/>
                  <a:pt x="648070" y="514905"/>
                </a:cubicBezTo>
                <a:cubicBezTo>
                  <a:pt x="666804" y="525123"/>
                  <a:pt x="686247" y="535327"/>
                  <a:pt x="701336" y="550416"/>
                </a:cubicBezTo>
                <a:lnTo>
                  <a:pt x="745725" y="594804"/>
                </a:lnTo>
                <a:cubicBezTo>
                  <a:pt x="748684" y="603682"/>
                  <a:pt x="749787" y="613413"/>
                  <a:pt x="754602" y="621437"/>
                </a:cubicBezTo>
                <a:cubicBezTo>
                  <a:pt x="779059" y="662198"/>
                  <a:pt x="768791" y="612518"/>
                  <a:pt x="790113" y="665825"/>
                </a:cubicBezTo>
                <a:cubicBezTo>
                  <a:pt x="792311" y="671320"/>
                  <a:pt x="790113" y="677662"/>
                  <a:pt x="790113" y="683581"/>
                </a:cubicBezTo>
              </a:path>
            </a:pathLst>
          </a:custGeom>
          <a:ln w="381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C82D223-F040-4FAA-8153-B667617D44E5}"/>
              </a:ext>
            </a:extLst>
          </p:cNvPr>
          <p:cNvSpPr/>
          <p:nvPr/>
        </p:nvSpPr>
        <p:spPr>
          <a:xfrm rot="1968532">
            <a:off x="5251166" y="3808061"/>
            <a:ext cx="1732047" cy="925975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3217112-ED14-482C-938C-40CF3424F2F6}"/>
              </a:ext>
            </a:extLst>
          </p:cNvPr>
          <p:cNvSpPr txBox="1"/>
          <p:nvPr/>
        </p:nvSpPr>
        <p:spPr>
          <a:xfrm>
            <a:off x="4753092" y="5077726"/>
            <a:ext cx="15553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/>
              <a:t>Tracklet</a:t>
            </a:r>
            <a:endParaRPr lang="zh-CN" altLang="en-US" sz="3200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2332844F-30DD-4253-BF5E-7D4109B850DA}"/>
              </a:ext>
            </a:extLst>
          </p:cNvPr>
          <p:cNvCxnSpPr>
            <a:stCxn id="13" idx="4"/>
            <a:endCxn id="14" idx="0"/>
          </p:cNvCxnSpPr>
          <p:nvPr/>
        </p:nvCxnSpPr>
        <p:spPr>
          <a:xfrm flipH="1">
            <a:off x="5530754" y="4660182"/>
            <a:ext cx="335572" cy="417544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A3BCCA69-7A2E-4FD9-A3B3-9AACB1E7EFEB}"/>
              </a:ext>
            </a:extLst>
          </p:cNvPr>
          <p:cNvSpPr/>
          <p:nvPr/>
        </p:nvSpPr>
        <p:spPr>
          <a:xfrm rot="2620070">
            <a:off x="8042804" y="3648598"/>
            <a:ext cx="1904812" cy="925975"/>
          </a:xfrm>
          <a:prstGeom prst="ellipse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7ABBD6D-6202-4937-8C88-0EAE05FD5F2B}"/>
              </a:ext>
            </a:extLst>
          </p:cNvPr>
          <p:cNvSpPr txBox="1"/>
          <p:nvPr/>
        </p:nvSpPr>
        <p:spPr>
          <a:xfrm>
            <a:off x="8771176" y="5212809"/>
            <a:ext cx="15553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/>
              <a:t>Tracklet</a:t>
            </a:r>
            <a:endParaRPr lang="zh-CN" altLang="en-US" sz="3200" dirty="0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8EFAABCC-307C-4139-A1A0-115A1CC180BC}"/>
              </a:ext>
            </a:extLst>
          </p:cNvPr>
          <p:cNvCxnSpPr>
            <a:stCxn id="16" idx="5"/>
            <a:endCxn id="17" idx="0"/>
          </p:cNvCxnSpPr>
          <p:nvPr/>
        </p:nvCxnSpPr>
        <p:spPr>
          <a:xfrm>
            <a:off x="9256306" y="4813402"/>
            <a:ext cx="292532" cy="3994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DF74E8E7-4FB4-4706-A9AE-621F259452EC}"/>
              </a:ext>
            </a:extLst>
          </p:cNvPr>
          <p:cNvSpPr txBox="1"/>
          <p:nvPr/>
        </p:nvSpPr>
        <p:spPr>
          <a:xfrm>
            <a:off x="520275" y="2739773"/>
            <a:ext cx="43266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Series of bounding boxes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25927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6" grpId="0" animBg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42B215-2CB8-47B2-98C4-551C9CB40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9397" y="2695133"/>
            <a:ext cx="6863391" cy="1467734"/>
          </a:xfrm>
        </p:spPr>
        <p:txBody>
          <a:bodyPr>
            <a:noAutofit/>
          </a:bodyPr>
          <a:lstStyle/>
          <a:p>
            <a:r>
              <a:rPr lang="en-US" altLang="zh-CN" sz="5400" dirty="0"/>
              <a:t>Current version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489971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3F10B8DF-0309-421A-90F9-49D2B7E2D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632" y="248575"/>
            <a:ext cx="5671775" cy="730888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1. player detection</a:t>
            </a:r>
            <a:endParaRPr lang="zh-CN" altLang="en-US" sz="4800" dirty="0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CA399650-CCFC-4120-A096-DE5DFE7DE456}"/>
              </a:ext>
            </a:extLst>
          </p:cNvPr>
          <p:cNvSpPr txBox="1">
            <a:spLocks/>
          </p:cNvSpPr>
          <p:nvPr/>
        </p:nvSpPr>
        <p:spPr>
          <a:xfrm>
            <a:off x="4845302" y="920239"/>
            <a:ext cx="2498434" cy="730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HOG+SVM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42F9286-ABA4-4089-8B9F-6AF68B77CF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5"/>
          <a:stretch/>
        </p:blipFill>
        <p:spPr>
          <a:xfrm>
            <a:off x="1572691" y="1651247"/>
            <a:ext cx="9046617" cy="4958178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074222F-5DC5-43D6-AC98-672C2705CEBA}"/>
              </a:ext>
            </a:extLst>
          </p:cNvPr>
          <p:cNvCxnSpPr/>
          <p:nvPr/>
        </p:nvCxnSpPr>
        <p:spPr>
          <a:xfrm>
            <a:off x="1571348" y="4270159"/>
            <a:ext cx="9046345" cy="0"/>
          </a:xfrm>
          <a:prstGeom prst="lin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2088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电路">
  <a:themeElements>
    <a:clrScheme name="电路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电路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电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TM04033919[[fn=电路]]</Template>
  <TotalTime>3968</TotalTime>
  <Words>455</Words>
  <Application>Microsoft Office PowerPoint</Application>
  <PresentationFormat>宽屏</PresentationFormat>
  <Paragraphs>110</Paragraphs>
  <Slides>25</Slides>
  <Notes>0</Notes>
  <HiddenSlides>7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等线</vt:lpstr>
      <vt:lpstr>Arial</vt:lpstr>
      <vt:lpstr>Tw Cen MT</vt:lpstr>
      <vt:lpstr>电路</vt:lpstr>
      <vt:lpstr>Identifying players in broadcast sports videos</vt:lpstr>
      <vt:lpstr>PowerPoint 演示文稿</vt:lpstr>
      <vt:lpstr>PowerPoint 演示文稿</vt:lpstr>
      <vt:lpstr>Why is it useful?</vt:lpstr>
      <vt:lpstr>GOAL</vt:lpstr>
      <vt:lpstr>Components</vt:lpstr>
      <vt:lpstr>PowerPoint 演示文稿</vt:lpstr>
      <vt:lpstr>Current version</vt:lpstr>
      <vt:lpstr>1. player detection</vt:lpstr>
      <vt:lpstr>Evaluation method:</vt:lpstr>
      <vt:lpstr>2. Player classification</vt:lpstr>
      <vt:lpstr>3. tracking</vt:lpstr>
      <vt:lpstr>4. Label correction</vt:lpstr>
      <vt:lpstr>Evaluation method:</vt:lpstr>
      <vt:lpstr>Historical version</vt:lpstr>
      <vt:lpstr>1. Object detection</vt:lpstr>
      <vt:lpstr>PowerPoint 演示文稿</vt:lpstr>
      <vt:lpstr>PowerPoint 演示文稿</vt:lpstr>
      <vt:lpstr>2.1 Rgb histogram</vt:lpstr>
      <vt:lpstr>PowerPoint 演示文稿</vt:lpstr>
      <vt:lpstr>PowerPoint 演示文稿</vt:lpstr>
      <vt:lpstr>Plan till 3.20</vt:lpstr>
      <vt:lpstr>3. Tracking</vt:lpstr>
      <vt:lpstr>3. Tracking</vt:lpstr>
      <vt:lpstr>3. Tracking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Haorui Chen</dc:creator>
  <cp:lastModifiedBy>Haorui Chen</cp:lastModifiedBy>
  <cp:revision>101</cp:revision>
  <dcterms:created xsi:type="dcterms:W3CDTF">2019-11-11T13:43:44Z</dcterms:created>
  <dcterms:modified xsi:type="dcterms:W3CDTF">2020-03-04T10:37:22Z</dcterms:modified>
</cp:coreProperties>
</file>

<file path=docProps/thumbnail.jpeg>
</file>